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76889" autoAdjust="0"/>
  </p:normalViewPr>
  <p:slideViewPr>
    <p:cSldViewPr snapToGrid="0">
      <p:cViewPr>
        <p:scale>
          <a:sx n="61" d="100"/>
          <a:sy n="61" d="100"/>
        </p:scale>
        <p:origin x="-97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D8AFC2-A8A7-49A8-B315-1887DAFAB027}" type="datetimeFigureOut">
              <a:rPr lang="en-US" smtClean="0"/>
              <a:t>5/19/2020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FB50BE-5CDE-41E5-A123-09CDDE022A87}" type="slidenum">
              <a:rPr lang="en-US" smtClean="0"/>
              <a:t>‹#›</a:t>
            </a:fld>
            <a:endParaRPr lang="en-US" dirty="0"/>
          </a:p>
        </p:txBody>
      </p:sp>
    </p:spTree>
    <p:extLst>
      <p:ext uri="{BB962C8B-B14F-4D97-AF65-F5344CB8AC3E}">
        <p14:creationId xmlns:p14="http://schemas.microsoft.com/office/powerpoint/2010/main" val="2201080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presentation will cover </a:t>
            </a:r>
            <a:r>
              <a:rPr lang="en-US" dirty="0">
                <a:latin typeface="Times New Roman" panose="02020603050405020304" pitchFamily="18" charset="0"/>
                <a:cs typeface="Times New Roman" panose="02020603050405020304" pitchFamily="18" charset="0"/>
              </a:rPr>
              <a:t>Kobe Steel, LTD Ethical Scandal at the same time applying </a:t>
            </a:r>
            <a:r>
              <a:rPr lang="en-US" sz="1200" b="0" i="0" kern="1200" dirty="0">
                <a:solidFill>
                  <a:schemeClr val="tx1"/>
                </a:solidFill>
                <a:effectLst/>
                <a:latin typeface="+mn-lt"/>
                <a:ea typeface="+mn-ea"/>
                <a:cs typeface="+mn-cs"/>
              </a:rPr>
              <a:t>ethical principles and theories from a leadership as</a:t>
            </a:r>
            <a:r>
              <a:rPr lang="en-US" sz="1200" b="0" i="0" kern="1200" baseline="0" dirty="0">
                <a:solidFill>
                  <a:schemeClr val="tx1"/>
                </a:solidFill>
                <a:effectLst/>
                <a:latin typeface="+mn-lt"/>
                <a:ea typeface="+mn-ea"/>
                <a:cs typeface="+mn-cs"/>
              </a:rPr>
              <a:t> well as</a:t>
            </a:r>
            <a:r>
              <a:rPr lang="en-US" sz="1200" b="0" i="0" kern="1200" dirty="0">
                <a:solidFill>
                  <a:schemeClr val="tx1"/>
                </a:solidFill>
                <a:effectLst/>
                <a:latin typeface="+mn-lt"/>
                <a:ea typeface="+mn-ea"/>
                <a:cs typeface="+mn-cs"/>
              </a:rPr>
              <a:t> management point of view.</a:t>
            </a:r>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1</a:t>
            </a:fld>
            <a:endParaRPr lang="en-US" dirty="0"/>
          </a:p>
        </p:txBody>
      </p:sp>
    </p:spTree>
    <p:extLst>
      <p:ext uri="{BB962C8B-B14F-4D97-AF65-F5344CB8AC3E}">
        <p14:creationId xmlns:p14="http://schemas.microsoft.com/office/powerpoint/2010/main" val="2090709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Business policies are the procedures developed by an organization to direct their actions. Therefore, these policies define the limits within which decisions must be made. Most of the time, the subordinate staff and low-level managers are required to make decisions without consulting the top-level managers, thus they should be guided by the policies the limits of the decisions they can make. Moreover, managers should act ethically in their decisions by following the legal laws set to avoid scandals and cases that may ruin the reputation of the business as well as the quality of products and services produced. This presentation will focus on the ethical scandals in Kobe Steel, LTD.</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2</a:t>
            </a:fld>
            <a:endParaRPr lang="en-US" dirty="0"/>
          </a:p>
        </p:txBody>
      </p:sp>
    </p:spTree>
    <p:extLst>
      <p:ext uri="{BB962C8B-B14F-4D97-AF65-F5344CB8AC3E}">
        <p14:creationId xmlns:p14="http://schemas.microsoft.com/office/powerpoint/2010/main" val="4041846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Kobe Steel company is among the top companies making steel in Japan with the supply of aluminum and copper products to industries that make cars, trains and planes all over the globe. Moreover, the company is also involved in business such as construction machinery, electronic materials, wholesale power supply and real estate. However, according to Dal Porto (2018), the company testified in public that it was involved in data fraud scandal. Kobe Steel, LTD was involved in compliance failures and malfeasance. However, several employees of the firm were involved in the covering up the practices in the company.</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3</a:t>
            </a:fld>
            <a:endParaRPr lang="en-US" dirty="0"/>
          </a:p>
        </p:txBody>
      </p:sp>
    </p:spTree>
    <p:extLst>
      <p:ext uri="{BB962C8B-B14F-4D97-AF65-F5344CB8AC3E}">
        <p14:creationId xmlns:p14="http://schemas.microsoft.com/office/powerpoint/2010/main" val="2661811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victims of the scandal included both individuals in the organization and customers. Over five hundred customers were supplied with products of falsified specifications with six hundred and five affected clients and two hundred and twenty-two customers in overseas. Moreover, the chief executive and assistant president Hiroya Kawasaki and Akira Kaneko respectively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had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to resign and take responsibility of the data falsification and the effect they have caused to both the company and their customers. Similarly, all internal directors and executive officers will have a pay cut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by</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80</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(Dal Porto, 2018). Therefore, with the effects the company has caused to Japan government, the Japan quality assurance organization is inspecting if the products meet the Japanese industrial standards.</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4</a:t>
            </a:fld>
            <a:endParaRPr lang="en-US" dirty="0"/>
          </a:p>
        </p:txBody>
      </p:sp>
    </p:spTree>
    <p:extLst>
      <p:ext uri="{BB962C8B-B14F-4D97-AF65-F5344CB8AC3E}">
        <p14:creationId xmlns:p14="http://schemas.microsoft.com/office/powerpoint/2010/main" val="4267537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Kobe Steel, LTD was involved in strategies of winning the purchase orders and meeting delivery time than ensuring quality. Furthermore, management developed a culture that lacked transparency and therefore, enabled majority of the employees not to speak about the unethical issues done. Moreover, the communication is very important in an organization, however, Kobe Steel was not fostering communication among their employees. Hence, no one talked to each other about what was going on in the divisions that faking data was taking place and employees were not rotating into different departments. Furthermore, the firm focus on profit a lot than the quality of product developed, thus, Kobe Steel felt that they can deliver products that were not based on customer specifications so long as they had no specification issues. Similarly, greedy is portrayed when Kobe Steel employees are more focused on their finances than speaking the reality and developing high quality products for their clients.</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5</a:t>
            </a:fld>
            <a:endParaRPr lang="en-US" dirty="0"/>
          </a:p>
        </p:txBody>
      </p:sp>
    </p:spTree>
    <p:extLst>
      <p:ext uri="{BB962C8B-B14F-4D97-AF65-F5344CB8AC3E}">
        <p14:creationId xmlns:p14="http://schemas.microsoft.com/office/powerpoint/2010/main" val="2839803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Despite the company being involved in getting profit alone, they are required to give back to the community by integrating social and environmental concerns in their operations and interactions. For</a:t>
            </a: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 that reason</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it is important for Kobe Steel, Ltd to ensure they enhance the social responsibility by caring for other people. The company has involved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itself in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cost of presenting low quality products which have not attained the required standards. The more products that does not meet the standards may easily cause accidents hence the remains increase environmental pollution. Similarly, people’s lives are at risk because of using products that do not meet the quality standards required. Employees are supporting the products forgetting that they interact with cars built with the same materials and putting other peoples at risk. Employees do not interact with each other hence not sharing information among them.</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6</a:t>
            </a:fld>
            <a:endParaRPr lang="en-US" dirty="0"/>
          </a:p>
        </p:txBody>
      </p:sp>
    </p:spTree>
    <p:extLst>
      <p:ext uri="{BB962C8B-B14F-4D97-AF65-F5344CB8AC3E}">
        <p14:creationId xmlns:p14="http://schemas.microsoft.com/office/powerpoint/2010/main" val="827134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Managers and leaders of the firm could have acted transparently by ensuring that every material used in the production meets the required standards. Through this they would be able to avoid issues brought about by falsifying information due to the production of low-quality products. Similarly, acting with transparency influences employees to work based on what their leaders requires. Communication among leaders and employees also should have been enhanced to ensure they report without fear in case of anything done without following procedures. There was need to set clear standards at work so that they punish those who interfere with the required standard of work. Managers should also hire professional and skilled employees who work towards quality and not money alone, hence the company will focus more on quality as well as profit.</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7</a:t>
            </a:fld>
            <a:endParaRPr lang="en-US" dirty="0"/>
          </a:p>
        </p:txBody>
      </p:sp>
    </p:spTree>
    <p:extLst>
      <p:ext uri="{BB962C8B-B14F-4D97-AF65-F5344CB8AC3E}">
        <p14:creationId xmlns:p14="http://schemas.microsoft.com/office/powerpoint/2010/main" val="3073407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firm would have established a transparent positive corporate culture policy that every employee or manager should adopt to it amid entering the firm. A culture that will foster developing products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and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ensure safety to their customers. Similarly, disciplinary policies could also work as employees and low-level managers could perform their work knowing that they will face consequences of going against the rules of the organization (Morecroft, 2015). Honest policies also would have made employees to speak the truth about the production of the product rather than speaking lies and hiding such relevant information. Alternatively, policies regarding the use of internal and external auditors would enable easy realization of data hiding hence preventing the scandal. Different departments should hold only certain employees, therefore making them be flexible to work in different divisions would enable them realize what is required to be done.</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8</a:t>
            </a:fld>
            <a:endParaRPr lang="en-US" dirty="0"/>
          </a:p>
        </p:txBody>
      </p:sp>
    </p:spTree>
    <p:extLst>
      <p:ext uri="{BB962C8B-B14F-4D97-AF65-F5344CB8AC3E}">
        <p14:creationId xmlns:p14="http://schemas.microsoft.com/office/powerpoint/2010/main" val="525920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Centralized decision-making would work well in the firm in preventing the scandal from happening since decisions and planning will be made by a specific leader or location (Mack &amp; Szulanski, 2017). Hence, all other lower levels would follow the directions. Centralization develops a clear structure of management since each individual in the company will have knowledge of where to report to and the lower-level workers understands who to speak to when they have concern regarding the firm. There is improved quality of work due to standardization of labor since there are directors in every division to make sure output is uniform and of quality. Similarly, centralization ensures an employee focus on the vision since there are clear lines of communication among managers and employees when guiding them towards the achievement of the vision.</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9</a:t>
            </a:fld>
            <a:endParaRPr lang="en-US" dirty="0"/>
          </a:p>
        </p:txBody>
      </p:sp>
    </p:spTree>
    <p:extLst>
      <p:ext uri="{BB962C8B-B14F-4D97-AF65-F5344CB8AC3E}">
        <p14:creationId xmlns:p14="http://schemas.microsoft.com/office/powerpoint/2010/main" val="1872925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Employee communication plays a critical part in the growth of the company. Therefore, the company should develop clear channels where employees can share information with the company executives. Similarly, compliance with quality assurance policy is also significant to allow production of safe products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for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market (Burke et al., 2020). Again, employees are required to act with honesty and integrity in their work by following the right procedures that will not harm other people or the environment. Alternatively, employees are not required to disclose any company confidential information such as financial, clients or any other information to the public. Employee practices policies are also important to ensure they work and act with due diligence while in the firm.</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10</a:t>
            </a:fld>
            <a:endParaRPr lang="en-US" dirty="0"/>
          </a:p>
        </p:txBody>
      </p:sp>
    </p:spTree>
    <p:extLst>
      <p:ext uri="{BB962C8B-B14F-4D97-AF65-F5344CB8AC3E}">
        <p14:creationId xmlns:p14="http://schemas.microsoft.com/office/powerpoint/2010/main" val="2836691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Business policies are significant guidelines that controls the organization when making decisions. Moreover, the lower-level managers are limited on their decisions by the policies for that reason making them to be working on the ethical requirements needed. Kobe Steel LTD, was one of the leading steel makers in Japan, however, the company was involved in falsifying quality inspection data and also used employees in the process. Therefore, the main reason that </a:t>
            </a:r>
            <a:r>
              <a:rPr lang="en-US" sz="1200" kern="1200">
                <a:solidFill>
                  <a:schemeClr val="tx1"/>
                </a:solidFill>
                <a:effectLst/>
                <a:latin typeface="Times New Roman" panose="02020603050405020304" pitchFamily="18" charset="0"/>
                <a:ea typeface="+mn-ea"/>
                <a:cs typeface="Times New Roman" panose="02020603050405020304" pitchFamily="18" charset="0"/>
              </a:rPr>
              <a:t>resulted in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scandal is the inflexible corporate culture available in the company since employees did not speak the truth about the company production process. Similarly, central decision making would help in preventing such a crime because decisions will be made directly from one office and supervisors will be available to ensure uniformity of outcome hence improved quality.</a:t>
            </a:r>
          </a:p>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11</a:t>
            </a:fld>
            <a:endParaRPr lang="en-US" dirty="0"/>
          </a:p>
        </p:txBody>
      </p:sp>
    </p:spTree>
    <p:extLst>
      <p:ext uri="{BB962C8B-B14F-4D97-AF65-F5344CB8AC3E}">
        <p14:creationId xmlns:p14="http://schemas.microsoft.com/office/powerpoint/2010/main" val="904537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FB50BE-5CDE-41E5-A123-09CDDE022A87}" type="slidenum">
              <a:rPr lang="en-US" smtClean="0"/>
              <a:t>12</a:t>
            </a:fld>
            <a:endParaRPr lang="en-US" dirty="0"/>
          </a:p>
        </p:txBody>
      </p:sp>
    </p:spTree>
    <p:extLst>
      <p:ext uri="{BB962C8B-B14F-4D97-AF65-F5344CB8AC3E}">
        <p14:creationId xmlns:p14="http://schemas.microsoft.com/office/powerpoint/2010/main" val="2697264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3149333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2825946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2017569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3472890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1157920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820401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3728285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205825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278488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462358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86063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283024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85332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2857652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4052272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ECFEFD-CE60-42CD-B8C3-9551801A342D}" type="datetimeFigureOut">
              <a:rPr lang="en-US" smtClean="0"/>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ABABE5-F4C7-4BCC-B734-25494F09BDAB}" type="slidenum">
              <a:rPr lang="en-US" smtClean="0"/>
              <a:t>‹#›</a:t>
            </a:fld>
            <a:endParaRPr lang="en-US" dirty="0"/>
          </a:p>
        </p:txBody>
      </p:sp>
    </p:spTree>
    <p:extLst>
      <p:ext uri="{BB962C8B-B14F-4D97-AF65-F5344CB8AC3E}">
        <p14:creationId xmlns:p14="http://schemas.microsoft.com/office/powerpoint/2010/main" val="1245828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CECFEFD-CE60-42CD-B8C3-9551801A342D}" type="datetimeFigureOut">
              <a:rPr lang="en-US" smtClean="0"/>
              <a:t>5/19/2020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9ABABE5-F4C7-4BCC-B734-25494F09BDAB}" type="slidenum">
              <a:rPr lang="en-US" smtClean="0"/>
              <a:t>‹#›</a:t>
            </a:fld>
            <a:endParaRPr lang="en-US" dirty="0"/>
          </a:p>
        </p:txBody>
      </p:sp>
    </p:spTree>
    <p:extLst>
      <p:ext uri="{BB962C8B-B14F-4D97-AF65-F5344CB8AC3E}">
        <p14:creationId xmlns:p14="http://schemas.microsoft.com/office/powerpoint/2010/main" val="592862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EBF2AF-FF95-450B-BAC2-E65CC085C687}"/>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Kobe Steel, LTD Ethical Scandal</a:t>
            </a:r>
          </a:p>
        </p:txBody>
      </p:sp>
      <p:sp>
        <p:nvSpPr>
          <p:cNvPr id="3" name="Subtitle 2">
            <a:extLst>
              <a:ext uri="{FF2B5EF4-FFF2-40B4-BE49-F238E27FC236}">
                <a16:creationId xmlns:a16="http://schemas.microsoft.com/office/drawing/2014/main" xmlns="" id="{3C08DC15-7A88-4A44-9D52-8F2717F23342}"/>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590756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3D0A0D-9FE6-4D43-BD0F-5F2BF88BF88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8B39C728-65B8-4CEB-A47B-0294501FF2EE}"/>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Business policies governs the organization’s actions</a:t>
            </a:r>
          </a:p>
          <a:p>
            <a:r>
              <a:rPr lang="en-US" dirty="0">
                <a:latin typeface="Times New Roman" panose="02020603050405020304" pitchFamily="18" charset="0"/>
                <a:cs typeface="Times New Roman" panose="02020603050405020304" pitchFamily="18" charset="0"/>
              </a:rPr>
              <a:t>Low level management limit their decisions based on policies</a:t>
            </a:r>
          </a:p>
          <a:p>
            <a:r>
              <a:rPr lang="en-US" dirty="0">
                <a:latin typeface="Times New Roman" panose="02020603050405020304" pitchFamily="18" charset="0"/>
                <a:cs typeface="Times New Roman" panose="02020603050405020304" pitchFamily="18" charset="0"/>
              </a:rPr>
              <a:t>Ethics is significant in decision making</a:t>
            </a:r>
          </a:p>
          <a:p>
            <a:r>
              <a:rPr lang="en-US" dirty="0">
                <a:latin typeface="Times New Roman" panose="02020603050405020304" pitchFamily="18" charset="0"/>
                <a:cs typeface="Times New Roman" panose="02020603050405020304" pitchFamily="18" charset="0"/>
              </a:rPr>
              <a:t>Managers should act ethically to prevent ethical scandals in businesses</a:t>
            </a:r>
          </a:p>
          <a:p>
            <a:r>
              <a:rPr lang="en-US" dirty="0">
                <a:latin typeface="Times New Roman" panose="02020603050405020304" pitchFamily="18" charset="0"/>
                <a:cs typeface="Times New Roman" panose="02020603050405020304" pitchFamily="18" charset="0"/>
              </a:rPr>
              <a:t>Presentation will cover Kobe Steel, LTD ethical scandal</a:t>
            </a:r>
          </a:p>
          <a:p>
            <a:endParaRPr lang="en-US" dirty="0"/>
          </a:p>
        </p:txBody>
      </p:sp>
    </p:spTree>
    <p:extLst>
      <p:ext uri="{BB962C8B-B14F-4D97-AF65-F5344CB8AC3E}">
        <p14:creationId xmlns:p14="http://schemas.microsoft.com/office/powerpoint/2010/main" val="2414305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61307B-100A-44C2-87F1-8BF5C9203E07}"/>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Synopsis of Ethical Scandal</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D112669-9A5F-4C42-92E9-A2F8F05163A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Kobe Steel, LTD is among the top companies in Japan making steel</a:t>
            </a:r>
          </a:p>
          <a:p>
            <a:r>
              <a:rPr lang="en-US" dirty="0">
                <a:latin typeface="Times New Roman" panose="02020603050405020304" pitchFamily="18" charset="0"/>
                <a:cs typeface="Times New Roman" panose="02020603050405020304" pitchFamily="18" charset="0"/>
              </a:rPr>
              <a:t>Is the key marketer of products developed using aluminum and copper</a:t>
            </a:r>
          </a:p>
          <a:p>
            <a:r>
              <a:rPr lang="en-US" dirty="0">
                <a:latin typeface="Times New Roman" panose="02020603050405020304" pitchFamily="18" charset="0"/>
                <a:cs typeface="Times New Roman" panose="02020603050405020304" pitchFamily="18" charset="0"/>
              </a:rPr>
              <a:t>The company’s key market are car, train and plane manufacturers</a:t>
            </a:r>
          </a:p>
          <a:p>
            <a:r>
              <a:rPr lang="en-US" dirty="0">
                <a:latin typeface="Times New Roman" panose="02020603050405020304" pitchFamily="18" charset="0"/>
                <a:cs typeface="Times New Roman" panose="02020603050405020304" pitchFamily="18" charset="0"/>
              </a:rPr>
              <a:t>The company fabricated quality assessment data for materials used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make steel (Dal Porto, 2018)</a:t>
            </a:r>
          </a:p>
          <a:p>
            <a:r>
              <a:rPr lang="en-US" dirty="0">
                <a:latin typeface="Times New Roman" panose="02020603050405020304" pitchFamily="18" charset="0"/>
                <a:cs typeface="Times New Roman" panose="02020603050405020304" pitchFamily="18" charset="0"/>
              </a:rPr>
              <a:t>Some of employees in the firm did not speak the truth about the practices done</a:t>
            </a:r>
            <a:endParaRPr lang="en-US" dirty="0"/>
          </a:p>
        </p:txBody>
      </p:sp>
    </p:spTree>
    <p:extLst>
      <p:ext uri="{BB962C8B-B14F-4D97-AF65-F5344CB8AC3E}">
        <p14:creationId xmlns:p14="http://schemas.microsoft.com/office/powerpoint/2010/main" val="3622906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BB4EB3-186C-46B7-9EA3-7E2CAD994EF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Synopsis of Ethical Scandal (Continuation)</a:t>
            </a:r>
          </a:p>
        </p:txBody>
      </p:sp>
      <p:sp>
        <p:nvSpPr>
          <p:cNvPr id="3" name="Content Placeholder 2">
            <a:extLst>
              <a:ext uri="{FF2B5EF4-FFF2-40B4-BE49-F238E27FC236}">
                <a16:creationId xmlns:a16="http://schemas.microsoft.com/office/drawing/2014/main" xmlns="" id="{1358DD73-FC29-4C70-A66B-82C523E1551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chief executive officer stepped down to take responsibility of the scandal</a:t>
            </a:r>
          </a:p>
          <a:p>
            <a:r>
              <a:rPr lang="en-US" dirty="0" smtClean="0">
                <a:latin typeface="Times New Roman" panose="02020603050405020304" pitchFamily="18" charset="0"/>
                <a:cs typeface="Times New Roman" panose="02020603050405020304" pitchFamily="18" charset="0"/>
              </a:rPr>
              <a:t>Internal </a:t>
            </a:r>
            <a:r>
              <a:rPr lang="en-US" dirty="0">
                <a:latin typeface="Times New Roman" panose="02020603050405020304" pitchFamily="18" charset="0"/>
                <a:cs typeface="Times New Roman" panose="02020603050405020304" pitchFamily="18" charset="0"/>
              </a:rPr>
              <a:t>directors and executive officers </a:t>
            </a:r>
            <a:r>
              <a:rPr lang="en-US" dirty="0" smtClean="0">
                <a:latin typeface="Times New Roman" panose="02020603050405020304" pitchFamily="18" charset="0"/>
                <a:cs typeface="Times New Roman" panose="02020603050405020304" pitchFamily="18" charset="0"/>
              </a:rPr>
              <a:t>underwent </a:t>
            </a:r>
            <a:r>
              <a:rPr lang="en-US" dirty="0" smtClean="0">
                <a:latin typeface="Times New Roman" panose="02020603050405020304" pitchFamily="18" charset="0"/>
                <a:cs typeface="Times New Roman" panose="02020603050405020304" pitchFamily="18" charset="0"/>
              </a:rPr>
              <a:t>80</a:t>
            </a:r>
            <a:r>
              <a:rPr lang="en-US" dirty="0">
                <a:latin typeface="Times New Roman" panose="02020603050405020304" pitchFamily="18" charset="0"/>
                <a:cs typeface="Times New Roman" panose="02020603050405020304" pitchFamily="18" charset="0"/>
              </a:rPr>
              <a:t>% pay cut off (Dal Porto, 2018)</a:t>
            </a:r>
          </a:p>
          <a:p>
            <a:r>
              <a:rPr lang="en-US" dirty="0">
                <a:latin typeface="Times New Roman" panose="02020603050405020304" pitchFamily="18" charset="0"/>
                <a:cs typeface="Times New Roman" panose="02020603050405020304" pitchFamily="18" charset="0"/>
              </a:rPr>
              <a:t>The unethical behavior has affected around 500 firms </a:t>
            </a:r>
          </a:p>
          <a:p>
            <a:r>
              <a:rPr lang="en-US" dirty="0">
                <a:latin typeface="Times New Roman" panose="02020603050405020304" pitchFamily="18" charset="0"/>
                <a:cs typeface="Times New Roman" panose="02020603050405020304" pitchFamily="18" charset="0"/>
              </a:rPr>
              <a:t>Japanese industrial standards have been violated according to Japan quality assurance organization</a:t>
            </a:r>
          </a:p>
          <a:p>
            <a:endParaRPr lang="en-US" dirty="0"/>
          </a:p>
        </p:txBody>
      </p:sp>
    </p:spTree>
    <p:extLst>
      <p:ext uri="{BB962C8B-B14F-4D97-AF65-F5344CB8AC3E}">
        <p14:creationId xmlns:p14="http://schemas.microsoft.com/office/powerpoint/2010/main" val="25153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E14495-D5D0-4A8E-8353-85DEFF197673}"/>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Drivers of Unethical Behavior</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5EC14BC-E540-441C-B640-2C757119713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Inflexible corporate culture </a:t>
            </a:r>
          </a:p>
          <a:p>
            <a:r>
              <a:rPr lang="en-US" dirty="0">
                <a:latin typeface="Times New Roman" panose="02020603050405020304" pitchFamily="18" charset="0"/>
                <a:cs typeface="Times New Roman" panose="02020603050405020304" pitchFamily="18" charset="0"/>
              </a:rPr>
              <a:t>Dishonesty and negligence</a:t>
            </a:r>
          </a:p>
          <a:p>
            <a:r>
              <a:rPr lang="en-US" dirty="0">
                <a:latin typeface="Times New Roman" panose="02020603050405020304" pitchFamily="18" charset="0"/>
                <a:cs typeface="Times New Roman" panose="02020603050405020304" pitchFamily="18" charset="0"/>
              </a:rPr>
              <a:t>Greed</a:t>
            </a:r>
          </a:p>
          <a:p>
            <a:endParaRPr lang="en-US" dirty="0"/>
          </a:p>
        </p:txBody>
      </p:sp>
    </p:spTree>
    <p:extLst>
      <p:ext uri="{BB962C8B-B14F-4D97-AF65-F5344CB8AC3E}">
        <p14:creationId xmlns:p14="http://schemas.microsoft.com/office/powerpoint/2010/main" val="1490101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E7137C-F0FD-4ACF-B26D-4629B6ECB0CC}"/>
              </a:ext>
            </a:extLst>
          </p:cNvPr>
          <p:cNvSpPr>
            <a:spLocks noGrp="1"/>
          </p:cNvSpPr>
          <p:nvPr>
            <p:ph type="title"/>
          </p:nvPr>
        </p:nvSpPr>
        <p:spPr/>
        <p:txBody>
          <a:bodyPr/>
          <a:lstStyle/>
          <a:p>
            <a:r>
              <a:rPr lang="en-US" dirty="0">
                <a:latin typeface="Times New Roman" pitchFamily="18" charset="0"/>
                <a:cs typeface="Times New Roman" panose="02020603050405020304" pitchFamily="18" charset="0"/>
              </a:rPr>
              <a:t>Costs Associated with Kobe Steel Scandal</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5958BED-035B-457D-B8F3-8D55D4B2CBB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Presenting low quality products to the market</a:t>
            </a:r>
          </a:p>
          <a:p>
            <a:r>
              <a:rPr lang="en-US" dirty="0">
                <a:latin typeface="Times New Roman" panose="02020603050405020304" pitchFamily="18" charset="0"/>
                <a:cs typeface="Times New Roman" panose="02020603050405020304" pitchFamily="18" charset="0"/>
              </a:rPr>
              <a:t>Pollution of environment </a:t>
            </a:r>
          </a:p>
          <a:p>
            <a:r>
              <a:rPr lang="en-US" dirty="0">
                <a:latin typeface="Times New Roman" panose="02020603050405020304" pitchFamily="18" charset="0"/>
                <a:cs typeface="Times New Roman" panose="02020603050405020304" pitchFamily="18" charset="0"/>
              </a:rPr>
              <a:t>Involvement in data falsification</a:t>
            </a:r>
          </a:p>
          <a:p>
            <a:r>
              <a:rPr lang="en-US" dirty="0">
                <a:latin typeface="Times New Roman" panose="02020603050405020304" pitchFamily="18" charset="0"/>
                <a:cs typeface="Times New Roman" panose="02020603050405020304" pitchFamily="18" charset="0"/>
              </a:rPr>
              <a:t>Putting people’s life at risk</a:t>
            </a:r>
          </a:p>
          <a:p>
            <a:r>
              <a:rPr lang="en-US" dirty="0">
                <a:latin typeface="Times New Roman" panose="02020603050405020304" pitchFamily="18" charset="0"/>
                <a:cs typeface="Times New Roman" panose="02020603050405020304" pitchFamily="18" charset="0"/>
              </a:rPr>
              <a:t>Employees not interacting with each other</a:t>
            </a:r>
          </a:p>
          <a:p>
            <a:endParaRPr lang="en-US" dirty="0"/>
          </a:p>
        </p:txBody>
      </p:sp>
    </p:spTree>
    <p:extLst>
      <p:ext uri="{BB962C8B-B14F-4D97-AF65-F5344CB8AC3E}">
        <p14:creationId xmlns:p14="http://schemas.microsoft.com/office/powerpoint/2010/main" val="1919129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DBF4FA-0BB6-407F-8116-79650EE120B4}"/>
              </a:ext>
            </a:extLst>
          </p:cNvPr>
          <p:cNvSpPr>
            <a:spLocks noGrp="1"/>
          </p:cNvSpPr>
          <p:nvPr>
            <p:ph type="title"/>
          </p:nvPr>
        </p:nvSpPr>
        <p:spPr/>
        <p:txBody>
          <a:bodyPr>
            <a:normAutofit fontScale="90000"/>
          </a:bodyPr>
          <a:lstStyle/>
          <a:p>
            <a:pPr algn="ctr"/>
            <a:r>
              <a:rPr lang="en-US" dirty="0">
                <a:latin typeface="Times New Roman" pitchFamily="18" charset="0"/>
                <a:cs typeface="Times New Roman" panose="02020603050405020304" pitchFamily="18" charset="0"/>
              </a:rPr>
              <a:t>What Managers Should Have Done To Prevent The Scandal</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66A3DF6-97BD-4CD1-8293-F29EF435105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Acting transparently </a:t>
            </a:r>
          </a:p>
          <a:p>
            <a:r>
              <a:rPr lang="en-US" dirty="0">
                <a:latin typeface="Times New Roman" panose="02020603050405020304" pitchFamily="18" charset="0"/>
                <a:cs typeface="Times New Roman" panose="02020603050405020304" pitchFamily="18" charset="0"/>
              </a:rPr>
              <a:t>Enhance communication among employees</a:t>
            </a:r>
          </a:p>
          <a:p>
            <a:r>
              <a:rPr lang="en-US" dirty="0">
                <a:latin typeface="Times New Roman" panose="02020603050405020304" pitchFamily="18" charset="0"/>
                <a:cs typeface="Times New Roman" panose="02020603050405020304" pitchFamily="18" charset="0"/>
              </a:rPr>
              <a:t>Setting clear standards in workplace</a:t>
            </a:r>
          </a:p>
          <a:p>
            <a:r>
              <a:rPr lang="en-US" dirty="0">
                <a:latin typeface="Times New Roman" panose="02020603050405020304" pitchFamily="18" charset="0"/>
                <a:cs typeface="Times New Roman" panose="02020603050405020304" pitchFamily="18" charset="0"/>
              </a:rPr>
              <a:t>Hire professional and skilled employees</a:t>
            </a:r>
          </a:p>
          <a:p>
            <a:r>
              <a:rPr lang="en-US" dirty="0">
                <a:latin typeface="Times New Roman" panose="02020603050405020304" pitchFamily="18" charset="0"/>
                <a:cs typeface="Times New Roman" panose="02020603050405020304" pitchFamily="18" charset="0"/>
              </a:rPr>
              <a:t>Focus more on quality than profit</a:t>
            </a:r>
          </a:p>
          <a:p>
            <a:endParaRPr lang="en-US" dirty="0"/>
          </a:p>
        </p:txBody>
      </p:sp>
    </p:spTree>
    <p:extLst>
      <p:ext uri="{BB962C8B-B14F-4D97-AF65-F5344CB8AC3E}">
        <p14:creationId xmlns:p14="http://schemas.microsoft.com/office/powerpoint/2010/main" val="4156904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3FA76F-5891-4541-AA6D-3AB8477451F9}"/>
              </a:ext>
            </a:extLst>
          </p:cNvPr>
          <p:cNvSpPr>
            <a:spLocks noGrp="1"/>
          </p:cNvSpPr>
          <p:nvPr>
            <p:ph type="title"/>
          </p:nvPr>
        </p:nvSpPr>
        <p:spPr/>
        <p:txBody>
          <a:bodyPr>
            <a:normAutofit fontScale="90000"/>
          </a:bodyPr>
          <a:lstStyle/>
          <a:p>
            <a:pPr algn="ctr"/>
            <a:r>
              <a:rPr lang="en-US" dirty="0">
                <a:latin typeface="Times New Roman" pitchFamily="18" charset="0"/>
                <a:cs typeface="Times New Roman" panose="02020603050405020304" pitchFamily="18" charset="0"/>
              </a:rPr>
              <a:t>Business Policies and Strategic Decisions To Prevent the Scandal</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C028AE3-B471-4E43-A5AF-343D9F9576C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Develop a transparent corporate culture</a:t>
            </a:r>
          </a:p>
          <a:p>
            <a:r>
              <a:rPr lang="en-US" dirty="0">
                <a:latin typeface="Times New Roman" panose="02020603050405020304" pitchFamily="18" charset="0"/>
                <a:cs typeface="Times New Roman" panose="02020603050405020304" pitchFamily="18" charset="0"/>
              </a:rPr>
              <a:t>Disciplinary policies (Morecroft, 2015)</a:t>
            </a:r>
          </a:p>
          <a:p>
            <a:r>
              <a:rPr lang="en-US" dirty="0">
                <a:latin typeface="Times New Roman" panose="02020603050405020304" pitchFamily="18" charset="0"/>
                <a:cs typeface="Times New Roman" panose="02020603050405020304" pitchFamily="18" charset="0"/>
              </a:rPr>
              <a:t>Using employee honest policies</a:t>
            </a:r>
          </a:p>
          <a:p>
            <a:r>
              <a:rPr lang="en-US" dirty="0">
                <a:latin typeface="Times New Roman" panose="02020603050405020304" pitchFamily="18" charset="0"/>
                <a:cs typeface="Times New Roman" panose="02020603050405020304" pitchFamily="18" charset="0"/>
              </a:rPr>
              <a:t>Use of internal and external auditors</a:t>
            </a:r>
          </a:p>
          <a:p>
            <a:r>
              <a:rPr lang="en-US" dirty="0">
                <a:latin typeface="Times New Roman" panose="02020603050405020304" pitchFamily="18" charset="0"/>
                <a:cs typeface="Times New Roman" panose="02020603050405020304" pitchFamily="18" charset="0"/>
              </a:rPr>
              <a:t>Flexibility among employees to work in different departments</a:t>
            </a:r>
          </a:p>
          <a:p>
            <a:endParaRPr lang="en-US" dirty="0"/>
          </a:p>
        </p:txBody>
      </p:sp>
    </p:spTree>
    <p:extLst>
      <p:ext uri="{BB962C8B-B14F-4D97-AF65-F5344CB8AC3E}">
        <p14:creationId xmlns:p14="http://schemas.microsoft.com/office/powerpoint/2010/main" val="3818394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8AB788-5CF7-4486-87A8-4F1C21DDE431}"/>
              </a:ext>
            </a:extLst>
          </p:cNvPr>
          <p:cNvSpPr>
            <a:spLocks noGrp="1"/>
          </p:cNvSpPr>
          <p:nvPr>
            <p:ph type="title"/>
          </p:nvPr>
        </p:nvSpPr>
        <p:spPr/>
        <p:txBody>
          <a:bodyPr>
            <a:normAutofit fontScale="90000"/>
          </a:bodyPr>
          <a:lstStyle/>
          <a:p>
            <a:pPr algn="ctr"/>
            <a:r>
              <a:rPr lang="en-US" dirty="0">
                <a:latin typeface="Times New Roman" pitchFamily="18" charset="0"/>
                <a:cs typeface="Times New Roman" panose="02020603050405020304" pitchFamily="18" charset="0"/>
              </a:rPr>
              <a:t>Central Decision Making in Preventing the Scandal</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CF27FD4-94D2-419D-8641-530354A8BF57}"/>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Decision-making authority concentrated at the top (Mack &amp; Szulanski, 2017)</a:t>
            </a:r>
          </a:p>
          <a:p>
            <a:r>
              <a:rPr lang="en-US" dirty="0">
                <a:latin typeface="Times New Roman" panose="02020603050405020304" pitchFamily="18" charset="0"/>
                <a:cs typeface="Times New Roman" panose="02020603050405020304" pitchFamily="18" charset="0"/>
              </a:rPr>
              <a:t>Indicates a clear structure of management</a:t>
            </a:r>
          </a:p>
          <a:p>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nhance </a:t>
            </a:r>
            <a:r>
              <a:rPr lang="en-US" dirty="0">
                <a:latin typeface="Times New Roman" panose="02020603050405020304" pitchFamily="18" charset="0"/>
                <a:cs typeface="Times New Roman" panose="02020603050405020304" pitchFamily="18" charset="0"/>
              </a:rPr>
              <a:t>quality</a:t>
            </a:r>
          </a:p>
          <a:p>
            <a:r>
              <a:rPr lang="en-US" dirty="0">
                <a:latin typeface="Times New Roman" panose="02020603050405020304" pitchFamily="18" charset="0"/>
                <a:cs typeface="Times New Roman" panose="02020603050405020304" pitchFamily="18" charset="0"/>
              </a:rPr>
              <a:t>Employees are absorbed to the vision of the company</a:t>
            </a:r>
          </a:p>
          <a:p>
            <a:endParaRPr lang="en-US" dirty="0"/>
          </a:p>
        </p:txBody>
      </p:sp>
    </p:spTree>
    <p:extLst>
      <p:ext uri="{BB962C8B-B14F-4D97-AF65-F5344CB8AC3E}">
        <p14:creationId xmlns:p14="http://schemas.microsoft.com/office/powerpoint/2010/main" val="1851949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33323A-0C68-4F8C-9C0B-FDF30A80BF7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Business Policies</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A052DD1C-4BDD-4C91-99B6-910845A0F64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Employee communication</a:t>
            </a:r>
          </a:p>
          <a:p>
            <a:r>
              <a:rPr lang="en-US" dirty="0">
                <a:latin typeface="Times New Roman" panose="02020603050405020304" pitchFamily="18" charset="0"/>
                <a:cs typeface="Times New Roman" panose="02020603050405020304" pitchFamily="18" charset="0"/>
              </a:rPr>
              <a:t>Compliance with quality assurance organizations (Burke et al., 2020)</a:t>
            </a:r>
          </a:p>
          <a:p>
            <a:r>
              <a:rPr lang="en-US" dirty="0">
                <a:latin typeface="Times New Roman" panose="02020603050405020304" pitchFamily="18" charset="0"/>
                <a:cs typeface="Times New Roman" panose="02020603050405020304" pitchFamily="18" charset="0"/>
              </a:rPr>
              <a:t>Honesty and integrity</a:t>
            </a:r>
          </a:p>
          <a:p>
            <a:r>
              <a:rPr lang="en-US" dirty="0">
                <a:latin typeface="Times New Roman" panose="02020603050405020304" pitchFamily="18" charset="0"/>
                <a:cs typeface="Times New Roman" panose="02020603050405020304" pitchFamily="18" charset="0"/>
              </a:rPr>
              <a:t>Corporate information and confidentiality</a:t>
            </a:r>
          </a:p>
          <a:p>
            <a:r>
              <a:rPr lang="en-US" dirty="0">
                <a:latin typeface="Times New Roman" panose="02020603050405020304" pitchFamily="18" charset="0"/>
                <a:cs typeface="Times New Roman" panose="02020603050405020304" pitchFamily="18" charset="0"/>
              </a:rPr>
              <a:t>Employment practices</a:t>
            </a:r>
          </a:p>
          <a:p>
            <a:endParaRPr lang="en-US" dirty="0"/>
          </a:p>
        </p:txBody>
      </p:sp>
    </p:spTree>
    <p:extLst>
      <p:ext uri="{BB962C8B-B14F-4D97-AF65-F5344CB8AC3E}">
        <p14:creationId xmlns:p14="http://schemas.microsoft.com/office/powerpoint/2010/main" val="152834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C7C0B4-8D3D-4A0E-B99A-0C5728D66C93}"/>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43413E59-C812-4634-AF8F-781A3F02EF4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Business policies play a critical role in </a:t>
            </a:r>
            <a:r>
              <a:rPr lang="en-US" dirty="0" smtClean="0">
                <a:latin typeface="Times New Roman" panose="02020603050405020304" pitchFamily="18" charset="0"/>
                <a:cs typeface="Times New Roman" panose="02020603050405020304" pitchFamily="18" charset="0"/>
              </a:rPr>
              <a:t>guaranteeing </a:t>
            </a:r>
            <a:r>
              <a:rPr lang="en-US" dirty="0">
                <a:latin typeface="Times New Roman" panose="02020603050405020304" pitchFamily="18" charset="0"/>
                <a:cs typeface="Times New Roman" panose="02020603050405020304" pitchFamily="18" charset="0"/>
              </a:rPr>
              <a:t>ethical behavior in business</a:t>
            </a:r>
          </a:p>
          <a:p>
            <a:r>
              <a:rPr lang="en-US" dirty="0">
                <a:latin typeface="Times New Roman" panose="02020603050405020304" pitchFamily="18" charset="0"/>
                <a:cs typeface="Times New Roman" panose="02020603050405020304" pitchFamily="18" charset="0"/>
              </a:rPr>
              <a:t>Kobe Steel company is among the leading steel makers in Japan</a:t>
            </a:r>
          </a:p>
          <a:p>
            <a:r>
              <a:rPr lang="en-US" dirty="0">
                <a:latin typeface="Times New Roman" panose="02020603050405020304" pitchFamily="18" charset="0"/>
                <a:cs typeface="Times New Roman" panose="02020603050405020304" pitchFamily="18" charset="0"/>
              </a:rPr>
              <a:t>The company was involved in falsifying quality inspection data </a:t>
            </a:r>
          </a:p>
          <a:p>
            <a:r>
              <a:rPr lang="en-US" dirty="0">
                <a:latin typeface="Times New Roman" panose="02020603050405020304" pitchFamily="18" charset="0"/>
                <a:cs typeface="Times New Roman" panose="02020603050405020304" pitchFamily="18" charset="0"/>
              </a:rPr>
              <a:t>Inflexible corporate culture is the main aim leading to unethical behavior</a:t>
            </a:r>
          </a:p>
          <a:p>
            <a:r>
              <a:rPr lang="en-US" dirty="0">
                <a:latin typeface="Times New Roman" panose="02020603050405020304" pitchFamily="18" charset="0"/>
                <a:cs typeface="Times New Roman" panose="02020603050405020304" pitchFamily="18" charset="0"/>
              </a:rPr>
              <a:t>Central decision making would prevent the scandal from happening again</a:t>
            </a:r>
          </a:p>
          <a:p>
            <a:endParaRPr lang="en-US" dirty="0"/>
          </a:p>
        </p:txBody>
      </p:sp>
    </p:spTree>
    <p:extLst>
      <p:ext uri="{BB962C8B-B14F-4D97-AF65-F5344CB8AC3E}">
        <p14:creationId xmlns:p14="http://schemas.microsoft.com/office/powerpoint/2010/main" val="1093514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807E1-FF4E-4F38-816A-A51EA2774BF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8068B79C-7E32-4109-81E6-441C18F96E36}"/>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Burke, J. A., Polimeni, R. S., &amp; Basile, A. (2020). Mandatory Examinations or Audits of 	Quality Control Assurance Systems. </a:t>
            </a:r>
            <a:r>
              <a:rPr lang="en-US" i="1" dirty="0">
                <a:latin typeface="Times New Roman" panose="02020603050405020304" pitchFamily="18" charset="0"/>
                <a:cs typeface="Times New Roman" panose="02020603050405020304" pitchFamily="18" charset="0"/>
              </a:rPr>
              <a:t>The CPA Journal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90</a:t>
            </a:r>
            <a:r>
              <a:rPr lang="en-US" dirty="0">
                <a:latin typeface="Times New Roman" panose="02020603050405020304" pitchFamily="18" charset="0"/>
                <a:cs typeface="Times New Roman" panose="02020603050405020304" pitchFamily="18" charset="0"/>
              </a:rPr>
              <a:t>(3), 42-47.</a:t>
            </a:r>
          </a:p>
          <a:p>
            <a:pPr marL="0" indent="0">
              <a:buNone/>
            </a:pPr>
            <a:r>
              <a:rPr lang="en-US" dirty="0">
                <a:latin typeface="Times New Roman" panose="02020603050405020304" pitchFamily="18" charset="0"/>
                <a:cs typeface="Times New Roman" panose="02020603050405020304" pitchFamily="18" charset="0"/>
              </a:rPr>
              <a:t>Dal Porto, L. (2018). New Kids on the Block. </a:t>
            </a:r>
            <a:r>
              <a:rPr lang="en-US" i="1" dirty="0">
                <a:latin typeface="Times New Roman" panose="02020603050405020304" pitchFamily="18" charset="0"/>
                <a:cs typeface="Times New Roman" panose="02020603050405020304" pitchFamily="18" charset="0"/>
              </a:rPr>
              <a:t>Quality Progress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51</a:t>
            </a:r>
            <a:r>
              <a:rPr lang="en-US" dirty="0">
                <a:latin typeface="Times New Roman" panose="02020603050405020304" pitchFamily="18" charset="0"/>
                <a:cs typeface="Times New Roman" panose="02020603050405020304" pitchFamily="18" charset="0"/>
              </a:rPr>
              <a:t>(3), 10-12.</a:t>
            </a:r>
          </a:p>
          <a:p>
            <a:pPr marL="0" indent="0">
              <a:buNone/>
            </a:pPr>
            <a:r>
              <a:rPr lang="en-US" dirty="0">
                <a:latin typeface="Times New Roman" panose="02020603050405020304" pitchFamily="18" charset="0"/>
                <a:cs typeface="Times New Roman" panose="02020603050405020304" pitchFamily="18" charset="0"/>
              </a:rPr>
              <a:t>Mack, D. Z., &amp; Szulanski, G. (2017). Opening up: how centralization affects participation 	and inclusion in strategy making. </a:t>
            </a:r>
            <a:r>
              <a:rPr lang="en-US" i="1" dirty="0">
                <a:latin typeface="Times New Roman" panose="02020603050405020304" pitchFamily="18" charset="0"/>
                <a:cs typeface="Times New Roman" panose="02020603050405020304" pitchFamily="18" charset="0"/>
              </a:rPr>
              <a:t>Long Range Planning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50</a:t>
            </a:r>
            <a:r>
              <a:rPr lang="en-US" dirty="0">
                <a:latin typeface="Times New Roman" panose="02020603050405020304" pitchFamily="18" charset="0"/>
                <a:cs typeface="Times New Roman" panose="02020603050405020304" pitchFamily="18" charset="0"/>
              </a:rPr>
              <a:t>(3), 385-396.</a:t>
            </a:r>
          </a:p>
          <a:p>
            <a:pPr marL="0" indent="0">
              <a:buNone/>
            </a:pPr>
            <a:r>
              <a:rPr lang="en-US" dirty="0">
                <a:latin typeface="Times New Roman" panose="02020603050405020304" pitchFamily="18" charset="0"/>
                <a:cs typeface="Times New Roman" panose="02020603050405020304" pitchFamily="18" charset="0"/>
              </a:rPr>
              <a:t>Morecroft, J. D. (2015). </a:t>
            </a:r>
            <a:r>
              <a:rPr lang="en-US" i="1" dirty="0">
                <a:latin typeface="Times New Roman" panose="02020603050405020304" pitchFamily="18" charset="0"/>
                <a:cs typeface="Times New Roman" panose="02020603050405020304" pitchFamily="18" charset="0"/>
              </a:rPr>
              <a:t>Strategic modelling and business dynamics: A feedback systems 	approach</a:t>
            </a:r>
            <a:r>
              <a:rPr lang="en-US" dirty="0">
                <a:latin typeface="Times New Roman" panose="02020603050405020304" pitchFamily="18" charset="0"/>
                <a:cs typeface="Times New Roman" panose="02020603050405020304" pitchFamily="18" charset="0"/>
              </a:rPr>
              <a:t>. John Wiley &amp; Sons.</a:t>
            </a:r>
          </a:p>
          <a:p>
            <a:endParaRPr lang="en-US" dirty="0"/>
          </a:p>
        </p:txBody>
      </p:sp>
    </p:spTree>
    <p:extLst>
      <p:ext uri="{BB962C8B-B14F-4D97-AF65-F5344CB8AC3E}">
        <p14:creationId xmlns:p14="http://schemas.microsoft.com/office/powerpoint/2010/main" val="255620024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127</TotalTime>
  <Words>1867</Words>
  <Application>Microsoft Office PowerPoint</Application>
  <PresentationFormat>Custom</PresentationFormat>
  <Paragraphs>87</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Kobe Steel, LTD Ethical Scandal</vt:lpstr>
      <vt:lpstr>Introduction</vt:lpstr>
      <vt:lpstr>Synopsis of Ethical Scandal </vt:lpstr>
      <vt:lpstr>Synopsis of Ethical Scandal (Continuation)</vt:lpstr>
      <vt:lpstr>Drivers of Unethical Behavior </vt:lpstr>
      <vt:lpstr>Costs Associated with Kobe Steel Scandal </vt:lpstr>
      <vt:lpstr>What Managers Should Have Done To Prevent The Scandal </vt:lpstr>
      <vt:lpstr>Business Policies and Strategic Decisions To Prevent the Scandal </vt:lpstr>
      <vt:lpstr>Central Decision Making in Preventing the Scandal </vt:lpstr>
      <vt:lpstr>Business Policies </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BLACKHAWK</dc:creator>
  <cp:lastModifiedBy>User</cp:lastModifiedBy>
  <cp:revision>43</cp:revision>
  <dcterms:created xsi:type="dcterms:W3CDTF">2020-05-18T21:43:14Z</dcterms:created>
  <dcterms:modified xsi:type="dcterms:W3CDTF">2020-05-19T13:47:57Z</dcterms:modified>
</cp:coreProperties>
</file>